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</p:sldIdLst>
  <p:sldSz cx="18288000" cy="10287000"/>
  <p:notesSz cx="6858000" cy="9144000"/>
  <p:embeddedFontLst>
    <p:embeddedFont>
      <p:font typeface="Calibri (MS)" panose="020B0604020202020204" charset="0"/>
      <p:regular r:id="rId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32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" y="9601200"/>
            <a:ext cx="18288000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" y="9501474"/>
            <a:ext cx="18288000" cy="997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1138428"/>
            <a:ext cx="15087600" cy="534924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12000" spc="-75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0077" y="6683432"/>
            <a:ext cx="15087600" cy="17145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3600" cap="all" spc="300" baseline="0">
                <a:solidFill>
                  <a:schemeClr val="tx2"/>
                </a:solidFill>
                <a:latin typeface="+mj-lt"/>
              </a:defRPr>
            </a:lvl1pPr>
            <a:lvl2pPr marL="685800" indent="0" algn="ctr">
              <a:buNone/>
              <a:defRPr sz="3600"/>
            </a:lvl2pPr>
            <a:lvl3pPr marL="1371600" indent="0" algn="ctr">
              <a:buNone/>
              <a:defRPr sz="3600"/>
            </a:lvl3pPr>
            <a:lvl4pPr marL="2057400" indent="0" algn="ctr">
              <a:buNone/>
              <a:defRPr sz="3000"/>
            </a:lvl4pPr>
            <a:lvl5pPr marL="2743200" indent="0" algn="ctr">
              <a:buNone/>
              <a:defRPr sz="3000"/>
            </a:lvl5pPr>
            <a:lvl6pPr marL="3429000" indent="0" algn="ctr">
              <a:buNone/>
              <a:defRPr sz="3000"/>
            </a:lvl6pPr>
            <a:lvl7pPr marL="4114800" indent="0" algn="ctr">
              <a:buNone/>
              <a:defRPr sz="3000"/>
            </a:lvl7pPr>
            <a:lvl8pPr marL="4800600" indent="0" algn="ctr">
              <a:buNone/>
              <a:defRPr sz="3000"/>
            </a:lvl8pPr>
            <a:lvl9pPr marL="5486400" indent="0" algn="ctr">
              <a:buNone/>
              <a:defRPr sz="3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811487" y="6515100"/>
            <a:ext cx="1481328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534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457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763" y="9601200"/>
            <a:ext cx="18283238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3" y="9501474"/>
            <a:ext cx="18283238" cy="96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618453"/>
            <a:ext cx="3943350" cy="86398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618453"/>
            <a:ext cx="11601450" cy="863984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761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143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763" y="9601200"/>
            <a:ext cx="18283238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3" y="9501474"/>
            <a:ext cx="18283238" cy="96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1138428"/>
            <a:ext cx="15087600" cy="534924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12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6679692"/>
            <a:ext cx="15087600" cy="17145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3600" cap="all" spc="300" baseline="0">
                <a:solidFill>
                  <a:schemeClr val="tx2"/>
                </a:solidFill>
                <a:latin typeface="+mj-lt"/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811487" y="6515100"/>
            <a:ext cx="1481328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9519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645920" y="429905"/>
            <a:ext cx="15087600" cy="21761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2768602"/>
            <a:ext cx="7406640" cy="60350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26880" y="2768603"/>
            <a:ext cx="7406640" cy="6035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687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645920" y="429905"/>
            <a:ext cx="15087600" cy="21761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2769078"/>
            <a:ext cx="7406640" cy="110442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3000" b="0" cap="all" baseline="0">
                <a:solidFill>
                  <a:schemeClr val="tx2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0" y="3873503"/>
            <a:ext cx="7406640" cy="4930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326880" y="2769078"/>
            <a:ext cx="7406640" cy="110442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3000" b="0" cap="all" baseline="0">
                <a:solidFill>
                  <a:schemeClr val="tx2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326880" y="3873501"/>
            <a:ext cx="7406640" cy="4930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1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763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763" y="9601200"/>
            <a:ext cx="18283238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3" y="9501474"/>
            <a:ext cx="18283238" cy="96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853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5" y="0"/>
            <a:ext cx="6076187" cy="1028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60107" y="0"/>
            <a:ext cx="96012" cy="1028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91538"/>
            <a:ext cx="4800600" cy="3429000"/>
          </a:xfrm>
        </p:spPr>
        <p:txBody>
          <a:bodyPr anchor="b">
            <a:normAutofit/>
          </a:bodyPr>
          <a:lstStyle>
            <a:lvl1pPr>
              <a:defRPr sz="5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900" y="1097280"/>
            <a:ext cx="9738360" cy="7886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389120"/>
            <a:ext cx="4800600" cy="5068686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2250">
                <a:solidFill>
                  <a:srgbClr val="FFFFFF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98268" y="9689678"/>
            <a:ext cx="3927765" cy="547688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200900" y="9689678"/>
            <a:ext cx="6972300" cy="54768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314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7429500"/>
            <a:ext cx="18283238" cy="285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3" y="7372614"/>
            <a:ext cx="18283238" cy="96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1" y="7612380"/>
            <a:ext cx="15170468" cy="1234440"/>
          </a:xfrm>
        </p:spPr>
        <p:txBody>
          <a:bodyPr tIns="0" bIns="0" anchor="b">
            <a:noAutofit/>
          </a:bodyPr>
          <a:lstStyle>
            <a:lvl1pPr>
              <a:defRPr sz="5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" y="0"/>
            <a:ext cx="18287978" cy="7372614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0" y="8860536"/>
            <a:ext cx="15169896" cy="89154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2250">
                <a:solidFill>
                  <a:srgbClr val="FFFFFF"/>
                </a:solidFill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22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763" y="9601200"/>
            <a:ext cx="18283238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3" y="9501474"/>
            <a:ext cx="18283238" cy="96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429905"/>
            <a:ext cx="15087600" cy="21761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2768601"/>
            <a:ext cx="15087600" cy="603504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1" y="9689678"/>
            <a:ext cx="3708407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29278" y="9689678"/>
            <a:ext cx="7234206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5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850688" y="9689678"/>
            <a:ext cx="196803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790298" y="2606768"/>
            <a:ext cx="149504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3303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1371600" rtl="0" eaLnBrk="1" latinLnBrk="0" hangingPunct="1">
        <a:lnSpc>
          <a:spcPct val="85000"/>
        </a:lnSpc>
        <a:spcBef>
          <a:spcPct val="0"/>
        </a:spcBef>
        <a:buNone/>
        <a:defRPr sz="7200" kern="1200" spc="-75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1371600" rtl="0" eaLnBrk="1" latinLnBrk="0" hangingPunct="1">
        <a:lnSpc>
          <a:spcPct val="90000"/>
        </a:lnSpc>
        <a:spcBef>
          <a:spcPts val="1800"/>
        </a:spcBef>
        <a:spcAft>
          <a:spcPts val="3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3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6072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0392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124712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99032" indent="-27432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5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5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50000" indent="-342900" algn="l" defTabSz="13716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8"/>
          <p:cNvSpPr/>
          <p:nvPr/>
        </p:nvSpPr>
        <p:spPr>
          <a:xfrm>
            <a:off x="937487" y="1580415"/>
            <a:ext cx="7825513" cy="3822471"/>
          </a:xfrm>
          <a:custGeom>
            <a:avLst/>
            <a:gdLst/>
            <a:ahLst/>
            <a:cxnLst/>
            <a:rect l="l" t="t" r="r" b="b"/>
            <a:pathLst>
              <a:path w="12725405" h="3624269">
                <a:moveTo>
                  <a:pt x="0" y="0"/>
                </a:moveTo>
                <a:lnTo>
                  <a:pt x="12725405" y="0"/>
                </a:lnTo>
                <a:lnTo>
                  <a:pt x="12725405" y="3624269"/>
                </a:lnTo>
                <a:lnTo>
                  <a:pt x="0" y="3624269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A6FD350-27E3-CF98-7986-B60517B54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449" y="0"/>
            <a:ext cx="8441311" cy="102870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4BA63D6-7915-FADE-1545-59656331021D}"/>
              </a:ext>
            </a:extLst>
          </p:cNvPr>
          <p:cNvSpPr txBox="1"/>
          <p:nvPr/>
        </p:nvSpPr>
        <p:spPr>
          <a:xfrm>
            <a:off x="511962" y="2705100"/>
            <a:ext cx="9319487" cy="45647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887"/>
              </a:lnSpc>
            </a:pPr>
            <a:r>
              <a:rPr lang="en-US" sz="7200" b="1" dirty="0">
                <a:solidFill>
                  <a:srgbClr val="0070C0"/>
                </a:solidFill>
                <a:latin typeface="Times New Roman" panose="02020603050405020304" pitchFamily="18" charset="0"/>
                <a:ea typeface="TT Rounds Condensed"/>
                <a:cs typeface="Times New Roman" panose="02020603050405020304" pitchFamily="18" charset="0"/>
                <a:sym typeface="TT Rounds Condensed"/>
              </a:rPr>
              <a:t>AI-driven Oral Tumor</a:t>
            </a:r>
          </a:p>
          <a:p>
            <a:pPr algn="l">
              <a:lnSpc>
                <a:spcPts val="3887"/>
              </a:lnSpc>
            </a:pPr>
            <a:endParaRPr lang="en-US" sz="7200" b="1" dirty="0">
              <a:solidFill>
                <a:srgbClr val="0070C0"/>
              </a:solidFill>
              <a:latin typeface="Times New Roman" panose="02020603050405020304" pitchFamily="18" charset="0"/>
              <a:ea typeface="TT Rounds Condensed"/>
              <a:cs typeface="Times New Roman" panose="02020603050405020304" pitchFamily="18" charset="0"/>
              <a:sym typeface="TT Rounds Condensed"/>
            </a:endParaRPr>
          </a:p>
          <a:p>
            <a:pPr algn="l">
              <a:lnSpc>
                <a:spcPts val="3887"/>
              </a:lnSpc>
            </a:pPr>
            <a:r>
              <a:rPr lang="en-US" sz="7200" b="1" dirty="0">
                <a:solidFill>
                  <a:srgbClr val="0070C0"/>
                </a:solidFill>
                <a:latin typeface="Times New Roman" panose="02020603050405020304" pitchFamily="18" charset="0"/>
                <a:ea typeface="TT Rounds Condensed"/>
                <a:cs typeface="Times New Roman" panose="02020603050405020304" pitchFamily="18" charset="0"/>
                <a:sym typeface="TT Rounds Condensed"/>
              </a:rPr>
              <a:t> Evolution Predictor</a:t>
            </a:r>
          </a:p>
          <a:p>
            <a:pPr algn="l">
              <a:lnSpc>
                <a:spcPts val="3887"/>
              </a:lnSpc>
            </a:pPr>
            <a:endParaRPr lang="en-US" sz="5400" spc="-21" dirty="0">
              <a:solidFill>
                <a:srgbClr val="0070C0"/>
              </a:solidFill>
              <a:latin typeface="Times New Roman" panose="02020603050405020304" pitchFamily="18" charset="0"/>
              <a:ea typeface="TT Rounds Condensed"/>
              <a:cs typeface="Times New Roman" panose="02020603050405020304" pitchFamily="18" charset="0"/>
              <a:sym typeface="TT Rounds Condensed"/>
            </a:endParaRPr>
          </a:p>
          <a:p>
            <a:pPr algn="l">
              <a:lnSpc>
                <a:spcPts val="3887"/>
              </a:lnSpc>
            </a:pPr>
            <a:r>
              <a:rPr lang="en-US" sz="3200" spc="-21" dirty="0">
                <a:solidFill>
                  <a:srgbClr val="0070C0"/>
                </a:solidFill>
                <a:latin typeface="Times New Roman" panose="02020603050405020304" pitchFamily="18" charset="0"/>
                <a:ea typeface="Times New Roman MT Bold"/>
                <a:cs typeface="Times New Roman" panose="02020603050405020304" pitchFamily="18" charset="0"/>
                <a:sym typeface="Times New Roman MT Bold"/>
              </a:rPr>
              <a:t>By Team  </a:t>
            </a:r>
            <a:r>
              <a:rPr lang="en-US" sz="3200" spc="-21" dirty="0" err="1">
                <a:solidFill>
                  <a:srgbClr val="0070C0"/>
                </a:solidFill>
                <a:latin typeface="Times New Roman" panose="02020603050405020304" pitchFamily="18" charset="0"/>
                <a:ea typeface="Times New Roman MT Bold"/>
                <a:cs typeface="Times New Roman" panose="02020603050405020304" pitchFamily="18" charset="0"/>
                <a:sym typeface="Times New Roman MT"/>
              </a:rPr>
              <a:t>HexaHer</a:t>
            </a:r>
            <a:endParaRPr lang="en-US" sz="3200" spc="-21" dirty="0">
              <a:solidFill>
                <a:srgbClr val="0070C0"/>
              </a:solidFill>
              <a:latin typeface="Times New Roman" panose="02020603050405020304" pitchFamily="18" charset="0"/>
              <a:ea typeface="Times New Roman MT Bold"/>
              <a:cs typeface="Times New Roman" panose="02020603050405020304" pitchFamily="18" charset="0"/>
              <a:sym typeface="Times New Roman MT"/>
            </a:endParaRPr>
          </a:p>
          <a:p>
            <a:pPr algn="l">
              <a:lnSpc>
                <a:spcPts val="3887"/>
              </a:lnSpc>
            </a:pPr>
            <a:r>
              <a:rPr lang="en-US" sz="3200" spc="-21" dirty="0">
                <a:solidFill>
                  <a:srgbClr val="0070C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 Team Member :</a:t>
            </a:r>
          </a:p>
          <a:p>
            <a:pPr marL="457200" indent="-457200" algn="l">
              <a:lnSpc>
                <a:spcPts val="3887"/>
              </a:lnSpc>
              <a:buFont typeface="Arial" panose="020B0604020202020204" pitchFamily="34" charset="0"/>
              <a:buChar char="•"/>
            </a:pPr>
            <a:r>
              <a:rPr lang="en-US" sz="3200" spc="-21" dirty="0">
                <a:solidFill>
                  <a:srgbClr val="0070C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Shruti Sharma</a:t>
            </a:r>
          </a:p>
          <a:p>
            <a:pPr marL="457200" indent="-457200" algn="l">
              <a:lnSpc>
                <a:spcPts val="3887"/>
              </a:lnSpc>
              <a:buFont typeface="Arial" panose="020B0604020202020204" pitchFamily="34" charset="0"/>
              <a:buChar char="•"/>
            </a:pPr>
            <a:r>
              <a:rPr lang="en-US" sz="3200" spc="-21" dirty="0">
                <a:solidFill>
                  <a:srgbClr val="0070C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Sanjana Kumari</a:t>
            </a:r>
          </a:p>
          <a:p>
            <a:pPr marL="457200" indent="-457200" algn="l">
              <a:lnSpc>
                <a:spcPts val="3887"/>
              </a:lnSpc>
              <a:buFont typeface="Arial" panose="020B0604020202020204" pitchFamily="34" charset="0"/>
              <a:buChar char="•"/>
            </a:pPr>
            <a:r>
              <a:rPr lang="en-US" sz="3200" spc="-21" dirty="0">
                <a:solidFill>
                  <a:srgbClr val="0070C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Akansha Pandit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8"/>
          <p:cNvGrpSpPr/>
          <p:nvPr/>
        </p:nvGrpSpPr>
        <p:grpSpPr>
          <a:xfrm>
            <a:off x="15372111" y="9739312"/>
            <a:ext cx="434216" cy="547688"/>
            <a:chOff x="0" y="0"/>
            <a:chExt cx="411701" cy="51928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11701" cy="519289"/>
            </a:xfrm>
            <a:custGeom>
              <a:avLst/>
              <a:gdLst/>
              <a:ahLst/>
              <a:cxnLst/>
              <a:rect l="l" t="t" r="r" b="b"/>
              <a:pathLst>
                <a:path w="411701" h="519289">
                  <a:moveTo>
                    <a:pt x="0" y="0"/>
                  </a:moveTo>
                  <a:lnTo>
                    <a:pt x="411701" y="0"/>
                  </a:lnTo>
                  <a:lnTo>
                    <a:pt x="411701" y="519289"/>
                  </a:lnTo>
                  <a:lnTo>
                    <a:pt x="0" y="519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411701" cy="54786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r">
                <a:lnSpc>
                  <a:spcPts val="1620"/>
                </a:lnSpc>
              </a:pPr>
              <a:r>
                <a:rPr lang="en-US" sz="135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304800" y="1308115"/>
            <a:ext cx="17907000" cy="8875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712"/>
              </a:lnSpc>
            </a:pPr>
            <a:r>
              <a:rPr lang="en-US" sz="3093" b="1" u="sng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 Bold"/>
                <a:cs typeface="Times New Roman" panose="02020603050405020304" pitchFamily="18" charset="0"/>
                <a:sym typeface="Times New Roman MT Bold"/>
              </a:rPr>
              <a:t>The Problem:</a:t>
            </a:r>
            <a:r>
              <a:rPr lang="en-US" sz="3093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 </a:t>
            </a:r>
            <a:r>
              <a:rPr lang="en-US" sz="3093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 Bold"/>
                <a:cs typeface="Times New Roman" panose="02020603050405020304" pitchFamily="18" charset="0"/>
                <a:sym typeface="Times New Roman MT Bold"/>
              </a:rPr>
              <a:t>Unpredictable Oral Cancer Tumor Evolution</a:t>
            </a:r>
          </a:p>
          <a:p>
            <a:pPr algn="l">
              <a:lnSpc>
                <a:spcPts val="3375"/>
              </a:lnSpc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Oral cancer progression is highly unpredictable, forcing clinicians to make high-stakes decisions from limited, static snapshots (imaging, labs). This leads to delayed interventions, treatment failures, and poor patient outcomes. There's an urgent need for personalized, predictive insights.</a:t>
            </a:r>
          </a:p>
          <a:p>
            <a:pPr algn="l">
              <a:lnSpc>
                <a:spcPts val="4218"/>
              </a:lnSpc>
            </a:pPr>
            <a:endParaRPr lang="en-US" sz="2812" dirty="0">
              <a:solidFill>
                <a:srgbClr val="000000"/>
              </a:solidFill>
              <a:latin typeface="Times New Roman" panose="02020603050405020304" pitchFamily="18" charset="0"/>
              <a:ea typeface="Times New Roman MT"/>
              <a:cs typeface="Times New Roman" panose="02020603050405020304" pitchFamily="18" charset="0"/>
              <a:sym typeface="Times New Roman MT"/>
            </a:endParaRPr>
          </a:p>
          <a:p>
            <a:pPr algn="l">
              <a:lnSpc>
                <a:spcPts val="3712"/>
              </a:lnSpc>
            </a:pPr>
            <a:r>
              <a:rPr lang="en-US" sz="3093" b="1" u="sng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 Bold"/>
                <a:cs typeface="Times New Roman" panose="02020603050405020304" pitchFamily="18" charset="0"/>
                <a:sym typeface="Times New Roman MT Bold"/>
              </a:rPr>
              <a:t>Solution:</a:t>
            </a:r>
            <a:r>
              <a:rPr lang="en-US" sz="3093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 Bold"/>
                <a:cs typeface="Times New Roman" panose="02020603050405020304" pitchFamily="18" charset="0"/>
                <a:sym typeface="Times New Roman MT Bold"/>
              </a:rPr>
              <a:t> AI-driven Oral Tumor Evolution Predictor</a:t>
            </a:r>
          </a:p>
          <a:p>
            <a:pPr algn="l">
              <a:lnSpc>
                <a:spcPts val="3375"/>
              </a:lnSpc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The AI-driven Oral Tumor Evolution Predictor is an AI-based solution intended to make individualized predictions of oral tumor evolution and therapeutic response</a:t>
            </a:r>
          </a:p>
          <a:p>
            <a:pPr algn="l">
              <a:lnSpc>
                <a:spcPts val="3375"/>
              </a:lnSpc>
            </a:pPr>
            <a:r>
              <a:rPr lang="en-US" sz="2812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 Bold"/>
                <a:cs typeface="Times New Roman" panose="02020603050405020304" pitchFamily="18" charset="0"/>
                <a:sym typeface="Times New Roman MT Bold"/>
              </a:rPr>
              <a:t>Core Approach: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Digital Twin Technology: Creates a dynamic, AI-based model of each patient's tumor.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"What-If" Scenario Simulations: Predicts responses to various treatment plans.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Explainable &amp; Personalized Insights: Provides clear, data-driven recommendations.</a:t>
            </a:r>
          </a:p>
          <a:p>
            <a:pPr algn="l">
              <a:lnSpc>
                <a:spcPts val="3375"/>
              </a:lnSpc>
            </a:pPr>
            <a:r>
              <a:rPr lang="en-US" sz="2812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 Bold"/>
                <a:cs typeface="Times New Roman" panose="02020603050405020304" pitchFamily="18" charset="0"/>
                <a:sym typeface="Times New Roman MT Bold"/>
              </a:rPr>
              <a:t>Key Benefits: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Improved Patient Outcomes: Enables tailored, effective treatments.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Enhanced Clinical Decisions: Supports oncologists with predictive insights.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Times New Roman MT"/>
                <a:cs typeface="Times New Roman" panose="02020603050405020304" pitchFamily="18" charset="0"/>
                <a:sym typeface="Times New Roman MT"/>
              </a:rPr>
              <a:t>Reduced Healthcare Costs: Minimizes ineffective therapies and complications.</a:t>
            </a:r>
          </a:p>
          <a:p>
            <a:pPr algn="l">
              <a:lnSpc>
                <a:spcPts val="3375"/>
              </a:lnSpc>
            </a:pPr>
            <a:endParaRPr lang="en-US" sz="2812" dirty="0">
              <a:solidFill>
                <a:srgbClr val="000000"/>
              </a:solidFill>
              <a:latin typeface="Times New Roman" panose="02020603050405020304" pitchFamily="18" charset="0"/>
              <a:ea typeface="Times New Roman MT"/>
              <a:cs typeface="Times New Roman" panose="02020603050405020304" pitchFamily="18" charset="0"/>
              <a:sym typeface="Times New Roman MT"/>
            </a:endParaRPr>
          </a:p>
          <a:p>
            <a:pPr algn="l">
              <a:lnSpc>
                <a:spcPts val="3375"/>
              </a:lnSpc>
            </a:pPr>
            <a:endParaRPr lang="en-US" sz="2812" dirty="0">
              <a:solidFill>
                <a:srgbClr val="000000"/>
              </a:solidFill>
              <a:latin typeface="Times New Roman" panose="02020603050405020304" pitchFamily="18" charset="0"/>
              <a:ea typeface="Times New Roman MT"/>
              <a:cs typeface="Times New Roman" panose="02020603050405020304" pitchFamily="18" charset="0"/>
              <a:sym typeface="Times New Roman MT"/>
            </a:endParaRPr>
          </a:p>
          <a:p>
            <a:pPr algn="l">
              <a:lnSpc>
                <a:spcPts val="3375"/>
              </a:lnSpc>
            </a:pPr>
            <a:endParaRPr lang="en-US" sz="2812" dirty="0">
              <a:solidFill>
                <a:srgbClr val="000000"/>
              </a:solidFill>
              <a:latin typeface="Times New Roman" panose="02020603050405020304" pitchFamily="18" charset="0"/>
              <a:ea typeface="Times New Roman MT"/>
              <a:cs typeface="Times New Roman" panose="02020603050405020304" pitchFamily="18" charset="0"/>
              <a:sym typeface="Times New Roman MT"/>
            </a:endParaRPr>
          </a:p>
          <a:p>
            <a:pPr algn="l">
              <a:lnSpc>
                <a:spcPts val="3375"/>
              </a:lnSpc>
            </a:pPr>
            <a:endParaRPr lang="en-US" sz="2812" dirty="0">
              <a:solidFill>
                <a:srgbClr val="000000"/>
              </a:solidFill>
              <a:latin typeface="Times New Roman" panose="02020603050405020304" pitchFamily="18" charset="0"/>
              <a:ea typeface="Times New Roman MT"/>
              <a:cs typeface="Times New Roman" panose="02020603050405020304" pitchFamily="18" charset="0"/>
              <a:sym typeface="Times New Roman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8"/>
          <p:cNvSpPr txBox="1"/>
          <p:nvPr/>
        </p:nvSpPr>
        <p:spPr>
          <a:xfrm>
            <a:off x="914400" y="1078659"/>
            <a:ext cx="9525000" cy="79637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712"/>
              </a:lnSpc>
            </a:pPr>
            <a:r>
              <a:rPr lang="en-US" sz="3093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 Bold"/>
                <a:cs typeface="Times New Roman" panose="02020603050405020304" pitchFamily="18" charset="0"/>
                <a:sym typeface="Calibri (MS) Bold"/>
              </a:rPr>
              <a:t>Uniqueness / Innovation :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Real-time Tumor Digital Twin: Dynamic, personalized AI model for individual tumor evolution.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Interpretable "What-If" Scenarios: Safe, virtual testing of therapies with clear, AI-driven explanations.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Multimodal Data Fusion: Comprehensive integration of diverse patient data for holistic insights.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Oral Oncology Focus: Specialized precision tool for a top-10 global cancer.</a:t>
            </a:r>
          </a:p>
          <a:p>
            <a:pPr algn="l">
              <a:lnSpc>
                <a:spcPts val="3978"/>
              </a:lnSpc>
            </a:pPr>
            <a:endParaRPr lang="en-US" sz="2812" dirty="0">
              <a:solidFill>
                <a:srgbClr val="000000"/>
              </a:solidFill>
              <a:latin typeface="Times New Roman" panose="02020603050405020304" pitchFamily="18" charset="0"/>
              <a:ea typeface="Calibri (MS)"/>
              <a:cs typeface="Times New Roman" panose="02020603050405020304" pitchFamily="18" charset="0"/>
              <a:sym typeface="Calibri (MS)"/>
            </a:endParaRPr>
          </a:p>
          <a:p>
            <a:pPr algn="l">
              <a:lnSpc>
                <a:spcPts val="3712"/>
              </a:lnSpc>
            </a:pPr>
            <a:r>
              <a:rPr lang="en-US" sz="3093" b="1" dirty="0">
                <a:solidFill>
                  <a:srgbClr val="000000"/>
                </a:solidFill>
                <a:latin typeface="Times New Roman" panose="02020603050405020304" pitchFamily="18" charset="0"/>
                <a:ea typeface="Calibri (MS) Bold"/>
                <a:cs typeface="Times New Roman" panose="02020603050405020304" pitchFamily="18" charset="0"/>
                <a:sym typeface="Calibri (MS) Bold"/>
              </a:rPr>
              <a:t>Tech Stack: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AI/Backend: Python (TensorFlow), </a:t>
            </a:r>
            <a:r>
              <a:rPr lang="en-US" sz="2812" dirty="0" err="1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FastAPI</a:t>
            </a: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,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Frontend: React (Visualization Dashboard)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Database: CSV File </a:t>
            </a:r>
            <a:r>
              <a:rPr lang="en-US" sz="2812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for input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Explainability:  Generative AI, CNN Model for image processing</a:t>
            </a:r>
          </a:p>
          <a:p>
            <a:pPr marL="607220" lvl="1" indent="-303610" algn="l">
              <a:lnSpc>
                <a:spcPts val="3375"/>
              </a:lnSpc>
              <a:buFont typeface="Arial"/>
              <a:buChar char="•"/>
            </a:pPr>
            <a:r>
              <a:rPr lang="en-US" sz="2812" dirty="0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 Visualization tools: Matplotlib, Noise, Pillow, NumPy, </a:t>
            </a:r>
            <a:r>
              <a:rPr lang="en-US" sz="2812" dirty="0" err="1">
                <a:solidFill>
                  <a:srgbClr val="000000"/>
                </a:solidFill>
                <a:latin typeface="Times New Roman" panose="02020603050405020304" pitchFamily="18" charset="0"/>
                <a:ea typeface="Calibri (MS)"/>
                <a:cs typeface="Times New Roman" panose="02020603050405020304" pitchFamily="18" charset="0"/>
                <a:sym typeface="Calibri (MS)"/>
              </a:rPr>
              <a:t>Plotly</a:t>
            </a:r>
            <a:endParaRPr lang="en-US" sz="2812" dirty="0">
              <a:solidFill>
                <a:srgbClr val="000000"/>
              </a:solidFill>
              <a:latin typeface="Times New Roman" panose="02020603050405020304" pitchFamily="18" charset="0"/>
              <a:ea typeface="Calibri (MS)"/>
              <a:cs typeface="Times New Roman" panose="02020603050405020304" pitchFamily="18" charset="0"/>
              <a:sym typeface="Calibri (MS)"/>
            </a:endParaRPr>
          </a:p>
          <a:p>
            <a:pPr algn="l">
              <a:lnSpc>
                <a:spcPts val="3055"/>
              </a:lnSpc>
            </a:pPr>
            <a:endParaRPr lang="en-US" sz="2812" dirty="0">
              <a:solidFill>
                <a:srgbClr val="000000"/>
              </a:solidFill>
              <a:latin typeface="Times New Roman" panose="02020603050405020304" pitchFamily="18" charset="0"/>
              <a:ea typeface="Calibri (MS)"/>
              <a:cs typeface="Times New Roman" panose="02020603050405020304" pitchFamily="18" charset="0"/>
              <a:sym typeface="Calibri (MS)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A59C26E-50C4-AA83-66B7-9E6AEDC16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6600" y="883920"/>
            <a:ext cx="7162800" cy="791718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Arrow: Right 19">
            <a:extLst>
              <a:ext uri="{FF2B5EF4-FFF2-40B4-BE49-F238E27FC236}">
                <a16:creationId xmlns:a16="http://schemas.microsoft.com/office/drawing/2014/main" id="{27905CB4-AED3-679F-9316-DDD2678382E2}"/>
              </a:ext>
            </a:extLst>
          </p:cNvPr>
          <p:cNvSpPr/>
          <p:nvPr/>
        </p:nvSpPr>
        <p:spPr>
          <a:xfrm>
            <a:off x="95250" y="3558463"/>
            <a:ext cx="7448550" cy="4191000"/>
          </a:xfrm>
          <a:prstGeom prst="rightArrow">
            <a:avLst/>
          </a:prstGeom>
          <a:ln>
            <a:noFill/>
          </a:ln>
          <a:effectLst>
            <a:outerShdw blurRad="50800" dist="38100" dir="10800000" algn="r" rotWithShape="0">
              <a:schemeClr val="accent6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7696200" y="342900"/>
            <a:ext cx="9860894" cy="8498469"/>
          </a:xfrm>
          <a:custGeom>
            <a:avLst/>
            <a:gdLst/>
            <a:ahLst/>
            <a:cxnLst/>
            <a:rect l="l" t="t" r="r" b="b"/>
            <a:pathLst>
              <a:path w="8787086" h="8498469">
                <a:moveTo>
                  <a:pt x="0" y="0"/>
                </a:moveTo>
                <a:lnTo>
                  <a:pt x="8787086" y="0"/>
                </a:lnTo>
                <a:lnTo>
                  <a:pt x="8787086" y="8498469"/>
                </a:lnTo>
                <a:lnTo>
                  <a:pt x="0" y="84984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98" b="-169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9AE9F8-E15C-DFD4-0E4F-3A08EB0985D6}"/>
              </a:ext>
            </a:extLst>
          </p:cNvPr>
          <p:cNvSpPr txBox="1"/>
          <p:nvPr/>
        </p:nvSpPr>
        <p:spPr>
          <a:xfrm>
            <a:off x="381000" y="4776800"/>
            <a:ext cx="7467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Architecture &amp; Flow Diagram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30"/>
          <p:cNvSpPr txBox="1"/>
          <p:nvPr/>
        </p:nvSpPr>
        <p:spPr>
          <a:xfrm>
            <a:off x="2758858" y="797857"/>
            <a:ext cx="4765216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9"/>
              </a:lnSpc>
            </a:pP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/>
                <a:cs typeface="Times New Roman" panose="02020603050405020304" pitchFamily="18" charset="0"/>
                <a:sym typeface="Inter Bold"/>
              </a:rPr>
              <a:t>Feasibility: Designed for Integration and Scale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743200" y="2077672"/>
            <a:ext cx="4764168" cy="283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86"/>
              </a:lnSpc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/>
                <a:cs typeface="Times New Roman" panose="02020603050405020304" pitchFamily="18" charset="0"/>
                <a:sym typeface="Inter Bold"/>
              </a:rPr>
              <a:t>Seamless Data Integration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744248" y="2370130"/>
            <a:ext cx="6010796" cy="1351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18"/>
              </a:lnSpc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Integrates smoothly with standard hospital data formats, including Electronic Health Records (EHR), genomic sequencing, and advanced imaging data, ensuring minimal disruption to existing workflows.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743200" y="4202890"/>
            <a:ext cx="4764168" cy="283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91"/>
              </a:lnSpc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/>
                <a:cs typeface="Times New Roman" panose="02020603050405020304" pitchFamily="18" charset="0"/>
                <a:sym typeface="Inter Bold"/>
              </a:rPr>
              <a:t>Scalability Across Resource Settings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744248" y="4526378"/>
            <a:ext cx="6010796" cy="16206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18"/>
              </a:lnSpc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The architecture is scalable, designed to function effectively in both high-resource centers with advanced IT infrastructure and in low-resource healthcare setups through optimized deployment strategies.</a:t>
            </a:r>
          </a:p>
          <a:p>
            <a:pPr algn="l">
              <a:lnSpc>
                <a:spcPts val="2118"/>
              </a:lnSpc>
            </a:pPr>
            <a:endParaRPr lang="en-US" sz="2400" dirty="0">
              <a:solidFill>
                <a:srgbClr val="272525"/>
              </a:solidFill>
              <a:latin typeface="Times New Roman" panose="02020603050405020304" pitchFamily="18" charset="0"/>
              <a:ea typeface="Inter"/>
              <a:cs typeface="Times New Roman" panose="02020603050405020304" pitchFamily="18" charset="0"/>
              <a:sym typeface="Inter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2719775" y="6246116"/>
            <a:ext cx="4764168" cy="283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91"/>
              </a:lnSpc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/>
                <a:cs typeface="Times New Roman" panose="02020603050405020304" pitchFamily="18" charset="0"/>
                <a:sym typeface="Inter Bold"/>
              </a:rPr>
              <a:t>Regulatory-Ready Explainability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2735015" y="6543580"/>
            <a:ext cx="6010796" cy="1082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18"/>
              </a:lnSpc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Built-in transparent AI reasoning (XAI) and mechanisms for clinical validation support to meet stringent regulatory requirements and build clinical trust.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735015" y="7898633"/>
            <a:ext cx="3783061" cy="283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91"/>
              </a:lnSpc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/>
                <a:cs typeface="Times New Roman" panose="02020603050405020304" pitchFamily="18" charset="0"/>
                <a:sym typeface="Inter Bold"/>
              </a:rPr>
              <a:t>Resource Requirements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735015" y="8249586"/>
            <a:ext cx="6010796" cy="1082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18"/>
              </a:lnSpc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Deployment requires moderate cloud credits for processing and storage, alongside essential clinical mentorship for localized model validation and successful deployment.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194030" y="799564"/>
            <a:ext cx="4419414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9"/>
              </a:lnSpc>
            </a:pP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Inter Bold"/>
                <a:cs typeface="Times New Roman" panose="02020603050405020304" pitchFamily="18" charset="0"/>
                <a:sym typeface="Inter Bold"/>
              </a:rPr>
              <a:t>Impact: Driving Clinical and Global Change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209270" y="2077672"/>
            <a:ext cx="5129960" cy="283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91"/>
              </a:lnSpc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/>
                <a:cs typeface="Times New Roman" panose="02020603050405020304" pitchFamily="18" charset="0"/>
                <a:sym typeface="Inter Bold"/>
              </a:rPr>
              <a:t>Accelerated Clinical Decisions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209270" y="2424539"/>
            <a:ext cx="6356263" cy="812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18"/>
              </a:lnSpc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Enables significantly faster diagnosis and treatment planning, leading to reduced treatment failures and improved patient pathways.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209270" y="4242646"/>
            <a:ext cx="4455277" cy="283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91"/>
              </a:lnSpc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/>
                <a:cs typeface="Times New Roman" panose="02020603050405020304" pitchFamily="18" charset="0"/>
                <a:sym typeface="Inter Bold"/>
              </a:rPr>
              <a:t>AI-Powered Precision Oncology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194030" y="4567764"/>
            <a:ext cx="6356263" cy="812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18"/>
              </a:lnSpc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Delivers highly accurate, evidence-based treatment recommendations tailored to individual patient profiles, revolutionizing personalized care.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128760" y="6206805"/>
            <a:ext cx="4183998" cy="283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91"/>
              </a:lnSpc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/>
                <a:cs typeface="Times New Roman" panose="02020603050405020304" pitchFamily="18" charset="0"/>
                <a:sym typeface="Inter Bold"/>
              </a:rPr>
              <a:t>Lower Healthcare Costs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9128760" y="6510674"/>
            <a:ext cx="6356263" cy="1082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18"/>
              </a:lnSpc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Achieves financial efficiency by recommending optimal therapies upfront, minimizing the use of ineffective treatments, and reducing the length of hospital stays.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9128760" y="7925579"/>
            <a:ext cx="4502616" cy="283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91"/>
              </a:lnSpc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 Bold"/>
                <a:cs typeface="Times New Roman" panose="02020603050405020304" pitchFamily="18" charset="0"/>
                <a:sym typeface="Inter Bold"/>
              </a:rPr>
              <a:t>Global Societal Alignment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9144000" y="8249586"/>
            <a:ext cx="6356263" cy="1082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18"/>
              </a:lnSpc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/>
                <a:cs typeface="Times New Roman" panose="02020603050405020304" pitchFamily="18" charset="0"/>
                <a:sym typeface="Inter"/>
              </a:rPr>
              <a:t>Directly contributes to UN Sustainable Development Goal 3 (Good Health and Well-being) and Goal 9 (Industry, Innovation, and Infrastructure).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AutoShape 2">
            <a:extLst>
              <a:ext uri="{FF2B5EF4-FFF2-40B4-BE49-F238E27FC236}">
                <a16:creationId xmlns:a16="http://schemas.microsoft.com/office/drawing/2014/main" id="{5172D48D-C7B5-62BF-6C98-4E5463E3BE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590800" y="4991100"/>
            <a:ext cx="6705600" cy="670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05B1C6FA-C5D9-AE16-0C39-675DCECF0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90500"/>
            <a:ext cx="13563600" cy="9042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93981" y="274057"/>
            <a:ext cx="6723550" cy="360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4"/>
              </a:lnSpc>
            </a:pPr>
            <a:r>
              <a:rPr lang="en-US" sz="4000" b="1" dirty="0">
                <a:solidFill>
                  <a:srgbClr val="101014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 The Business Model Canvas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522970" y="966859"/>
            <a:ext cx="4253098" cy="3633862"/>
            <a:chOff x="0" y="0"/>
            <a:chExt cx="7561063" cy="6084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561072" cy="6084663"/>
            </a:xfrm>
            <a:custGeom>
              <a:avLst/>
              <a:gdLst/>
              <a:ahLst/>
              <a:cxnLst/>
              <a:rect l="l" t="t" r="r" b="b"/>
              <a:pathLst>
                <a:path w="7561072" h="6084663">
                  <a:moveTo>
                    <a:pt x="0" y="196664"/>
                  </a:moveTo>
                  <a:cubicBezTo>
                    <a:pt x="0" y="88089"/>
                    <a:pt x="54610" y="0"/>
                    <a:pt x="121920" y="0"/>
                  </a:cubicBezTo>
                  <a:lnTo>
                    <a:pt x="7439152" y="0"/>
                  </a:lnTo>
                  <a:cubicBezTo>
                    <a:pt x="7506462" y="0"/>
                    <a:pt x="7561072" y="88089"/>
                    <a:pt x="7561072" y="196664"/>
                  </a:cubicBezTo>
                  <a:lnTo>
                    <a:pt x="7561072" y="5888034"/>
                  </a:lnTo>
                  <a:cubicBezTo>
                    <a:pt x="7561072" y="5996608"/>
                    <a:pt x="7506462" y="6084663"/>
                    <a:pt x="7439152" y="6084663"/>
                  </a:cubicBezTo>
                  <a:lnTo>
                    <a:pt x="121920" y="6084663"/>
                  </a:lnTo>
                  <a:cubicBezTo>
                    <a:pt x="54610" y="6084663"/>
                    <a:pt x="0" y="5996608"/>
                    <a:pt x="0" y="5888034"/>
                  </a:cubicBezTo>
                  <a:close/>
                </a:path>
              </a:pathLst>
            </a:custGeom>
            <a:solidFill>
              <a:srgbClr val="F3F3F7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522912" y="909709"/>
            <a:ext cx="4253098" cy="57150"/>
            <a:chOff x="0" y="0"/>
            <a:chExt cx="7561063" cy="1016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561072" cy="101600"/>
            </a:xfrm>
            <a:custGeom>
              <a:avLst/>
              <a:gdLst/>
              <a:ahLst/>
              <a:cxnLst/>
              <a:rect l="l" t="t" r="r" b="b"/>
              <a:pathLst>
                <a:path w="7561072" h="101600">
                  <a:moveTo>
                    <a:pt x="0" y="28321"/>
                  </a:moveTo>
                  <a:cubicBezTo>
                    <a:pt x="0" y="12700"/>
                    <a:pt x="12700" y="0"/>
                    <a:pt x="28321" y="0"/>
                  </a:cubicBezTo>
                  <a:lnTo>
                    <a:pt x="7532751" y="0"/>
                  </a:lnTo>
                  <a:cubicBezTo>
                    <a:pt x="7548372" y="0"/>
                    <a:pt x="7561072" y="12700"/>
                    <a:pt x="7561072" y="28321"/>
                  </a:cubicBezTo>
                  <a:lnTo>
                    <a:pt x="7561072" y="73279"/>
                  </a:lnTo>
                  <a:cubicBezTo>
                    <a:pt x="7561072" y="88900"/>
                    <a:pt x="7548372" y="101600"/>
                    <a:pt x="7532751" y="101600"/>
                  </a:cubicBezTo>
                  <a:lnTo>
                    <a:pt x="28321" y="101600"/>
                  </a:lnTo>
                  <a:cubicBezTo>
                    <a:pt x="12700" y="101600"/>
                    <a:pt x="0" y="88900"/>
                    <a:pt x="0" y="73279"/>
                  </a:cubicBezTo>
                  <a:close/>
                </a:path>
              </a:pathLst>
            </a:custGeom>
            <a:solidFill>
              <a:srgbClr val="101014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490013" y="764601"/>
            <a:ext cx="318902" cy="318902"/>
            <a:chOff x="0" y="0"/>
            <a:chExt cx="566937" cy="56693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66928" cy="566928"/>
            </a:xfrm>
            <a:custGeom>
              <a:avLst/>
              <a:gdLst/>
              <a:ahLst/>
              <a:cxnLst/>
              <a:rect l="l" t="t" r="r" b="b"/>
              <a:pathLst>
                <a:path w="566928" h="566928">
                  <a:moveTo>
                    <a:pt x="0" y="283464"/>
                  </a:moveTo>
                  <a:cubicBezTo>
                    <a:pt x="0" y="126873"/>
                    <a:pt x="126873" y="0"/>
                    <a:pt x="283464" y="0"/>
                  </a:cubicBezTo>
                  <a:cubicBezTo>
                    <a:pt x="440055" y="0"/>
                    <a:pt x="566928" y="126873"/>
                    <a:pt x="566928" y="283464"/>
                  </a:cubicBezTo>
                  <a:cubicBezTo>
                    <a:pt x="566928" y="440055"/>
                    <a:pt x="440055" y="566928"/>
                    <a:pt x="283464" y="566928"/>
                  </a:cubicBezTo>
                  <a:cubicBezTo>
                    <a:pt x="126873" y="566928"/>
                    <a:pt x="0" y="440055"/>
                    <a:pt x="0" y="283464"/>
                  </a:cubicBezTo>
                  <a:close/>
                </a:path>
              </a:pathLst>
            </a:custGeom>
            <a:solidFill>
              <a:srgbClr val="101014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585673" y="844299"/>
            <a:ext cx="127582" cy="159395"/>
            <a:chOff x="0" y="0"/>
            <a:chExt cx="226813" cy="283368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226822" cy="283337"/>
            </a:xfrm>
            <a:custGeom>
              <a:avLst/>
              <a:gdLst/>
              <a:ahLst/>
              <a:cxnLst/>
              <a:rect l="l" t="t" r="r" b="b"/>
              <a:pathLst>
                <a:path w="226822" h="283337">
                  <a:moveTo>
                    <a:pt x="0" y="0"/>
                  </a:moveTo>
                  <a:lnTo>
                    <a:pt x="226822" y="0"/>
                  </a:lnTo>
                  <a:lnTo>
                    <a:pt x="226822" y="283337"/>
                  </a:lnTo>
                  <a:lnTo>
                    <a:pt x="0" y="283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109" r="-1105" b="-1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803030" y="1103944"/>
            <a:ext cx="1594842" cy="300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8"/>
              </a:lnSpc>
            </a:pPr>
            <a:r>
              <a:rPr lang="en-US" sz="2000" b="1" dirty="0">
                <a:solidFill>
                  <a:srgbClr val="39393C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Key Partners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643521" y="1611656"/>
            <a:ext cx="4011997" cy="9417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30669" lvl="1" indent="-115334" algn="l">
              <a:lnSpc>
                <a:spcPts val="2519"/>
              </a:lnSpc>
              <a:buFont typeface="Arial"/>
              <a:buChar char="•"/>
            </a:pPr>
            <a:r>
              <a:rPr lang="en-US" sz="2000" dirty="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Hospitals &amp; Oncology Clinics: Providing clinical access and data feedback.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643521" y="2498973"/>
            <a:ext cx="4011997" cy="941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1167" lvl="1" indent="-115583" algn="l">
              <a:lnSpc>
                <a:spcPts val="2524"/>
              </a:lnSpc>
              <a:buFont typeface="Arial"/>
              <a:buChar char="•"/>
            </a:pPr>
            <a:r>
              <a:rPr lang="en-US" sz="2000" dirty="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Medical Universities &amp; Research Labs: For ongoing validation and cutting-edge data access.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707257" y="3385622"/>
            <a:ext cx="4011997" cy="941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1167" lvl="1" indent="-115583" algn="l">
              <a:lnSpc>
                <a:spcPts val="2524"/>
              </a:lnSpc>
              <a:buFont typeface="Arial"/>
              <a:buChar char="•"/>
            </a:pPr>
            <a:r>
              <a:rPr lang="en-US" sz="2000" dirty="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Regulatory &amp; Ethics Boards: Ensuring compliance and responsible AI deployment.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882332" y="923996"/>
            <a:ext cx="4253098" cy="3637402"/>
            <a:chOff x="0" y="0"/>
            <a:chExt cx="7561063" cy="608460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561072" cy="6084663"/>
            </a:xfrm>
            <a:custGeom>
              <a:avLst/>
              <a:gdLst/>
              <a:ahLst/>
              <a:cxnLst/>
              <a:rect l="l" t="t" r="r" b="b"/>
              <a:pathLst>
                <a:path w="7561072" h="6084663">
                  <a:moveTo>
                    <a:pt x="0" y="196664"/>
                  </a:moveTo>
                  <a:cubicBezTo>
                    <a:pt x="0" y="88089"/>
                    <a:pt x="54610" y="0"/>
                    <a:pt x="121920" y="0"/>
                  </a:cubicBezTo>
                  <a:lnTo>
                    <a:pt x="7439152" y="0"/>
                  </a:lnTo>
                  <a:cubicBezTo>
                    <a:pt x="7506462" y="0"/>
                    <a:pt x="7561072" y="88089"/>
                    <a:pt x="7561072" y="196664"/>
                  </a:cubicBezTo>
                  <a:lnTo>
                    <a:pt x="7561072" y="5888034"/>
                  </a:lnTo>
                  <a:cubicBezTo>
                    <a:pt x="7561072" y="5996608"/>
                    <a:pt x="7506462" y="6084663"/>
                    <a:pt x="7439152" y="6084663"/>
                  </a:cubicBezTo>
                  <a:lnTo>
                    <a:pt x="121920" y="6084663"/>
                  </a:lnTo>
                  <a:cubicBezTo>
                    <a:pt x="54610" y="6084663"/>
                    <a:pt x="0" y="5996608"/>
                    <a:pt x="0" y="5888034"/>
                  </a:cubicBezTo>
                  <a:close/>
                </a:path>
              </a:pathLst>
            </a:custGeom>
            <a:solidFill>
              <a:srgbClr val="F3F3F7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882332" y="909709"/>
            <a:ext cx="4253098" cy="57150"/>
            <a:chOff x="0" y="0"/>
            <a:chExt cx="7561063" cy="1016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561072" cy="101600"/>
            </a:xfrm>
            <a:custGeom>
              <a:avLst/>
              <a:gdLst/>
              <a:ahLst/>
              <a:cxnLst/>
              <a:rect l="l" t="t" r="r" b="b"/>
              <a:pathLst>
                <a:path w="7561072" h="101600">
                  <a:moveTo>
                    <a:pt x="0" y="28321"/>
                  </a:moveTo>
                  <a:cubicBezTo>
                    <a:pt x="0" y="12700"/>
                    <a:pt x="12700" y="0"/>
                    <a:pt x="28321" y="0"/>
                  </a:cubicBezTo>
                  <a:lnTo>
                    <a:pt x="7532751" y="0"/>
                  </a:lnTo>
                  <a:cubicBezTo>
                    <a:pt x="7548372" y="0"/>
                    <a:pt x="7561072" y="12700"/>
                    <a:pt x="7561072" y="28321"/>
                  </a:cubicBezTo>
                  <a:lnTo>
                    <a:pt x="7561072" y="73279"/>
                  </a:lnTo>
                  <a:cubicBezTo>
                    <a:pt x="7561072" y="88900"/>
                    <a:pt x="7548372" y="101600"/>
                    <a:pt x="7532751" y="101600"/>
                  </a:cubicBezTo>
                  <a:lnTo>
                    <a:pt x="28321" y="101600"/>
                  </a:lnTo>
                  <a:cubicBezTo>
                    <a:pt x="12700" y="101600"/>
                    <a:pt x="0" y="88900"/>
                    <a:pt x="0" y="73279"/>
                  </a:cubicBezTo>
                  <a:close/>
                </a:path>
              </a:pathLst>
            </a:custGeom>
            <a:solidFill>
              <a:srgbClr val="101014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849375" y="764601"/>
            <a:ext cx="318902" cy="318902"/>
            <a:chOff x="0" y="0"/>
            <a:chExt cx="566937" cy="56693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66928" cy="566928"/>
            </a:xfrm>
            <a:custGeom>
              <a:avLst/>
              <a:gdLst/>
              <a:ahLst/>
              <a:cxnLst/>
              <a:rect l="l" t="t" r="r" b="b"/>
              <a:pathLst>
                <a:path w="566928" h="566928">
                  <a:moveTo>
                    <a:pt x="0" y="283464"/>
                  </a:moveTo>
                  <a:cubicBezTo>
                    <a:pt x="0" y="126873"/>
                    <a:pt x="126873" y="0"/>
                    <a:pt x="283464" y="0"/>
                  </a:cubicBezTo>
                  <a:cubicBezTo>
                    <a:pt x="440055" y="0"/>
                    <a:pt x="566928" y="126873"/>
                    <a:pt x="566928" y="283464"/>
                  </a:cubicBezTo>
                  <a:cubicBezTo>
                    <a:pt x="566928" y="440055"/>
                    <a:pt x="440055" y="566928"/>
                    <a:pt x="283464" y="566928"/>
                  </a:cubicBezTo>
                  <a:cubicBezTo>
                    <a:pt x="126873" y="566928"/>
                    <a:pt x="0" y="440055"/>
                    <a:pt x="0" y="283464"/>
                  </a:cubicBezTo>
                  <a:close/>
                </a:path>
              </a:pathLst>
            </a:custGeom>
            <a:solidFill>
              <a:srgbClr val="101014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945035" y="844299"/>
            <a:ext cx="127582" cy="159395"/>
            <a:chOff x="0" y="0"/>
            <a:chExt cx="226813" cy="283368"/>
          </a:xfrm>
        </p:grpSpPr>
        <p:sp>
          <p:nvSpPr>
            <p:cNvPr id="22" name="Freeform 22" descr="preencoded.png"/>
            <p:cNvSpPr/>
            <p:nvPr/>
          </p:nvSpPr>
          <p:spPr>
            <a:xfrm>
              <a:off x="0" y="0"/>
              <a:ext cx="226822" cy="283337"/>
            </a:xfrm>
            <a:custGeom>
              <a:avLst/>
              <a:gdLst/>
              <a:ahLst/>
              <a:cxnLst/>
              <a:rect l="l" t="t" r="r" b="b"/>
              <a:pathLst>
                <a:path w="226822" h="283337">
                  <a:moveTo>
                    <a:pt x="0" y="0"/>
                  </a:moveTo>
                  <a:lnTo>
                    <a:pt x="226822" y="0"/>
                  </a:lnTo>
                  <a:lnTo>
                    <a:pt x="226822" y="283337"/>
                  </a:lnTo>
                  <a:lnTo>
                    <a:pt x="0" y="283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09" r="-1105" b="-1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6999535" y="1073533"/>
            <a:ext cx="1594842" cy="300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8"/>
              </a:lnSpc>
            </a:pPr>
            <a:r>
              <a:rPr lang="en-US" sz="2000" b="1" dirty="0">
                <a:solidFill>
                  <a:srgbClr val="39393C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Key Activities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019846" y="1523437"/>
            <a:ext cx="4011997" cy="941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1167" lvl="1" indent="-115583" algn="l">
              <a:lnSpc>
                <a:spcPts val="2524"/>
              </a:lnSpc>
              <a:buFont typeface="Arial"/>
              <a:buChar char="•"/>
            </a:pPr>
            <a:r>
              <a:rPr lang="en-US" sz="200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AI Model Development &amp; Validation: Continuous refinement of predictive algorithms.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019845" y="2395996"/>
            <a:ext cx="4011997" cy="941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1167" lvl="1" indent="-115583" algn="l">
              <a:lnSpc>
                <a:spcPts val="2524"/>
              </a:lnSpc>
              <a:buFont typeface="Arial"/>
              <a:buChar char="•"/>
            </a:pPr>
            <a:r>
              <a:rPr lang="en-US" sz="2000" dirty="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Digital Twin Simulation &amp; Dashboard Development: Creating intuitive, real-time user interfaces.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019845" y="3367666"/>
            <a:ext cx="4011997" cy="941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1167" lvl="1" indent="-115583" algn="l">
              <a:lnSpc>
                <a:spcPts val="2524"/>
              </a:lnSpc>
              <a:buFont typeface="Arial"/>
              <a:buChar char="•"/>
            </a:pPr>
            <a:r>
              <a:rPr lang="en-US" sz="2000" dirty="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Compliance &amp; Regulatory Testing: Maintaining standards for safety and efficacy.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1319717" y="923988"/>
            <a:ext cx="4514696" cy="3676766"/>
            <a:chOff x="0" y="0"/>
            <a:chExt cx="7561063" cy="600979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7561072" cy="6009853"/>
            </a:xfrm>
            <a:custGeom>
              <a:avLst/>
              <a:gdLst/>
              <a:ahLst/>
              <a:cxnLst/>
              <a:rect l="l" t="t" r="r" b="b"/>
              <a:pathLst>
                <a:path w="7561072" h="6009853">
                  <a:moveTo>
                    <a:pt x="0" y="194246"/>
                  </a:moveTo>
                  <a:cubicBezTo>
                    <a:pt x="0" y="87006"/>
                    <a:pt x="54610" y="0"/>
                    <a:pt x="121920" y="0"/>
                  </a:cubicBezTo>
                  <a:lnTo>
                    <a:pt x="7439152" y="0"/>
                  </a:lnTo>
                  <a:cubicBezTo>
                    <a:pt x="7506462" y="0"/>
                    <a:pt x="7561072" y="87006"/>
                    <a:pt x="7561072" y="194246"/>
                  </a:cubicBezTo>
                  <a:lnTo>
                    <a:pt x="7561072" y="5815640"/>
                  </a:lnTo>
                  <a:cubicBezTo>
                    <a:pt x="7561072" y="5922880"/>
                    <a:pt x="7506462" y="6009853"/>
                    <a:pt x="7439152" y="6009853"/>
                  </a:cubicBezTo>
                  <a:lnTo>
                    <a:pt x="121920" y="6009853"/>
                  </a:lnTo>
                  <a:cubicBezTo>
                    <a:pt x="54610" y="6009853"/>
                    <a:pt x="0" y="5922880"/>
                    <a:pt x="0" y="5815640"/>
                  </a:cubicBezTo>
                  <a:close/>
                </a:path>
              </a:pathLst>
            </a:custGeom>
            <a:solidFill>
              <a:srgbClr val="F3F3F7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1405673" y="938284"/>
            <a:ext cx="4253098" cy="57150"/>
            <a:chOff x="0" y="0"/>
            <a:chExt cx="7561063" cy="1016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7561072" cy="101600"/>
            </a:xfrm>
            <a:custGeom>
              <a:avLst/>
              <a:gdLst/>
              <a:ahLst/>
              <a:cxnLst/>
              <a:rect l="l" t="t" r="r" b="b"/>
              <a:pathLst>
                <a:path w="7561072" h="101600">
                  <a:moveTo>
                    <a:pt x="0" y="28321"/>
                  </a:moveTo>
                  <a:cubicBezTo>
                    <a:pt x="0" y="12700"/>
                    <a:pt x="12700" y="0"/>
                    <a:pt x="28321" y="0"/>
                  </a:cubicBezTo>
                  <a:lnTo>
                    <a:pt x="7532751" y="0"/>
                  </a:lnTo>
                  <a:cubicBezTo>
                    <a:pt x="7548372" y="0"/>
                    <a:pt x="7561072" y="12700"/>
                    <a:pt x="7561072" y="28321"/>
                  </a:cubicBezTo>
                  <a:lnTo>
                    <a:pt x="7561072" y="73279"/>
                  </a:lnTo>
                  <a:cubicBezTo>
                    <a:pt x="7561072" y="88900"/>
                    <a:pt x="7548372" y="101600"/>
                    <a:pt x="7532751" y="101600"/>
                  </a:cubicBezTo>
                  <a:lnTo>
                    <a:pt x="28321" y="101600"/>
                  </a:lnTo>
                  <a:cubicBezTo>
                    <a:pt x="12700" y="101600"/>
                    <a:pt x="0" y="88900"/>
                    <a:pt x="0" y="73279"/>
                  </a:cubicBezTo>
                  <a:close/>
                </a:path>
              </a:pathLst>
            </a:custGeom>
            <a:solidFill>
              <a:srgbClr val="101014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3208737" y="764601"/>
            <a:ext cx="318902" cy="318902"/>
            <a:chOff x="0" y="0"/>
            <a:chExt cx="566937" cy="566937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66928" cy="566928"/>
            </a:xfrm>
            <a:custGeom>
              <a:avLst/>
              <a:gdLst/>
              <a:ahLst/>
              <a:cxnLst/>
              <a:rect l="l" t="t" r="r" b="b"/>
              <a:pathLst>
                <a:path w="566928" h="566928">
                  <a:moveTo>
                    <a:pt x="0" y="283464"/>
                  </a:moveTo>
                  <a:cubicBezTo>
                    <a:pt x="0" y="126873"/>
                    <a:pt x="126873" y="0"/>
                    <a:pt x="283464" y="0"/>
                  </a:cubicBezTo>
                  <a:cubicBezTo>
                    <a:pt x="440055" y="0"/>
                    <a:pt x="566928" y="126873"/>
                    <a:pt x="566928" y="283464"/>
                  </a:cubicBezTo>
                  <a:cubicBezTo>
                    <a:pt x="566928" y="440055"/>
                    <a:pt x="440055" y="566928"/>
                    <a:pt x="283464" y="566928"/>
                  </a:cubicBezTo>
                  <a:cubicBezTo>
                    <a:pt x="126873" y="566928"/>
                    <a:pt x="0" y="440055"/>
                    <a:pt x="0" y="283464"/>
                  </a:cubicBezTo>
                  <a:close/>
                </a:path>
              </a:pathLst>
            </a:custGeom>
            <a:solidFill>
              <a:srgbClr val="101014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3304396" y="844299"/>
            <a:ext cx="127582" cy="159395"/>
            <a:chOff x="0" y="0"/>
            <a:chExt cx="226813" cy="283368"/>
          </a:xfrm>
        </p:grpSpPr>
        <p:sp>
          <p:nvSpPr>
            <p:cNvPr id="34" name="Freeform 34" descr="preencoded.png"/>
            <p:cNvSpPr/>
            <p:nvPr/>
          </p:nvSpPr>
          <p:spPr>
            <a:xfrm>
              <a:off x="0" y="0"/>
              <a:ext cx="226822" cy="283337"/>
            </a:xfrm>
            <a:custGeom>
              <a:avLst/>
              <a:gdLst/>
              <a:ahLst/>
              <a:cxnLst/>
              <a:rect l="l" t="t" r="r" b="b"/>
              <a:pathLst>
                <a:path w="226822" h="283337">
                  <a:moveTo>
                    <a:pt x="0" y="0"/>
                  </a:moveTo>
                  <a:lnTo>
                    <a:pt x="226822" y="0"/>
                  </a:lnTo>
                  <a:lnTo>
                    <a:pt x="226822" y="283337"/>
                  </a:lnTo>
                  <a:lnTo>
                    <a:pt x="0" y="283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109" r="-1105" b="-1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1375193" y="1104628"/>
            <a:ext cx="2716480" cy="300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8"/>
              </a:lnSpc>
            </a:pPr>
            <a:r>
              <a:rPr lang="en-US" sz="2000" b="1" dirty="0">
                <a:solidFill>
                  <a:srgbClr val="39393C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Value Propositions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346573" y="1421920"/>
            <a:ext cx="4273650" cy="12623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31069" lvl="1" indent="-115535" algn="l">
              <a:lnSpc>
                <a:spcPts val="2524"/>
              </a:lnSpc>
              <a:buFont typeface="Arial"/>
              <a:buChar char="•"/>
            </a:pPr>
            <a:r>
              <a:rPr lang="en-US" sz="2000" dirty="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 Personalized tumor predictions for clinician trust. </a:t>
            </a:r>
          </a:p>
          <a:p>
            <a:pPr marL="231167" lvl="1" indent="-115583" algn="l">
              <a:lnSpc>
                <a:spcPts val="2524"/>
              </a:lnSpc>
              <a:buFont typeface="Arial"/>
              <a:buChar char="•"/>
            </a:pPr>
            <a:r>
              <a:rPr lang="en-US" sz="2000" dirty="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 Virtual “What-if” treatment simulations.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1312774" y="2619326"/>
            <a:ext cx="4379802" cy="9417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31167" lvl="1" indent="-115583" algn="l">
              <a:lnSpc>
                <a:spcPts val="2524"/>
              </a:lnSpc>
              <a:buFont typeface="Arial"/>
              <a:buChar char="•"/>
            </a:pPr>
            <a:r>
              <a:rPr lang="en-US" sz="2000" dirty="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Reduces Ineffective Treatments: Minimizing side effects and accelerating time to effective therapy.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1350197" y="3578062"/>
            <a:ext cx="4011997" cy="941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1167" lvl="1" indent="-115583" algn="l">
              <a:lnSpc>
                <a:spcPts val="2524"/>
              </a:lnSpc>
              <a:buFont typeface="Arial"/>
              <a:buChar char="•"/>
            </a:pPr>
            <a:r>
              <a:rPr lang="en-US" sz="2000" dirty="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Scalable for All Settings: Accessible to both advanced and resource-limited hospitals.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2504641" y="4690863"/>
            <a:ext cx="3792646" cy="311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88"/>
              </a:lnSpc>
            </a:pPr>
            <a:r>
              <a:rPr lang="en-US" sz="2000" b="1">
                <a:solidFill>
                  <a:srgbClr val="101014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Customer Segments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2504641" y="5075069"/>
            <a:ext cx="9245183" cy="621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1167" lvl="1" indent="-115583" algn="l">
              <a:lnSpc>
                <a:spcPts val="2524"/>
              </a:lnSpc>
              <a:buFont typeface="Arial"/>
              <a:buChar char="•"/>
            </a:pPr>
            <a:r>
              <a:rPr lang="en-US" sz="2000" b="1">
                <a:solidFill>
                  <a:srgbClr val="39393C"/>
                </a:solidFill>
                <a:latin typeface="Times New Roman" panose="02020603050405020304" pitchFamily="18" charset="0"/>
                <a:ea typeface="Open Sans Bold"/>
                <a:cs typeface="Times New Roman" panose="02020603050405020304" pitchFamily="18" charset="0"/>
                <a:sym typeface="Open Sans Bold"/>
              </a:rPr>
              <a:t>Oncologists &amp; Clinical Decision Support Teams:</a:t>
            </a:r>
            <a:r>
              <a:rPr lang="en-US" sz="200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 Direct users benefiting from predictive insights.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391434" y="5868858"/>
            <a:ext cx="8921340" cy="621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1167" lvl="1" indent="-115583" algn="l">
              <a:lnSpc>
                <a:spcPts val="2524"/>
              </a:lnSpc>
              <a:buFont typeface="Arial"/>
              <a:buChar char="•"/>
            </a:pPr>
            <a:r>
              <a:rPr lang="en-US" sz="2000" b="1" dirty="0">
                <a:solidFill>
                  <a:srgbClr val="39393C"/>
                </a:solidFill>
                <a:latin typeface="Times New Roman" panose="02020603050405020304" pitchFamily="18" charset="0"/>
                <a:ea typeface="Open Sans Bold"/>
                <a:cs typeface="Times New Roman" panose="02020603050405020304" pitchFamily="18" charset="0"/>
                <a:sym typeface="Open Sans Bold"/>
              </a:rPr>
              <a:t>Hospitals &amp; Cancer Research Centers:</a:t>
            </a:r>
            <a:r>
              <a:rPr lang="en-US" sz="2000" dirty="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 Institutional adopters seeking operational and clinical excellence.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2473243" y="6466731"/>
            <a:ext cx="8492022" cy="621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31167" lvl="1" indent="-115583" algn="l">
              <a:lnSpc>
                <a:spcPts val="2524"/>
              </a:lnSpc>
              <a:buFont typeface="Arial"/>
              <a:buChar char="•"/>
            </a:pPr>
            <a:r>
              <a:rPr lang="en-US" sz="2000" b="1" dirty="0">
                <a:solidFill>
                  <a:srgbClr val="39393C"/>
                </a:solidFill>
                <a:latin typeface="Times New Roman" panose="02020603050405020304" pitchFamily="18" charset="0"/>
                <a:ea typeface="Open Sans Bold"/>
                <a:cs typeface="Times New Roman" panose="02020603050405020304" pitchFamily="18" charset="0"/>
                <a:sym typeface="Open Sans Bold"/>
              </a:rPr>
              <a:t>Public Health Organizations:</a:t>
            </a:r>
            <a:r>
              <a:rPr lang="en-US" sz="2000" dirty="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 Leveraging insights for population-level cancer strategy.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11319717" y="5183285"/>
            <a:ext cx="2057288" cy="1275829"/>
            <a:chOff x="0" y="0"/>
            <a:chExt cx="3657402" cy="2268140"/>
          </a:xfrm>
        </p:grpSpPr>
        <p:sp>
          <p:nvSpPr>
            <p:cNvPr id="44" name="Freeform 44" descr="preencoded.png"/>
            <p:cNvSpPr/>
            <p:nvPr/>
          </p:nvSpPr>
          <p:spPr>
            <a:xfrm>
              <a:off x="0" y="0"/>
              <a:ext cx="3657346" cy="2268093"/>
            </a:xfrm>
            <a:custGeom>
              <a:avLst/>
              <a:gdLst/>
              <a:ahLst/>
              <a:cxnLst/>
              <a:rect l="l" t="t" r="r" b="b"/>
              <a:pathLst>
                <a:path w="3657346" h="2268093">
                  <a:moveTo>
                    <a:pt x="0" y="0"/>
                  </a:moveTo>
                  <a:lnTo>
                    <a:pt x="3657346" y="0"/>
                  </a:lnTo>
                  <a:lnTo>
                    <a:pt x="3657346" y="2268093"/>
                  </a:lnTo>
                  <a:lnTo>
                    <a:pt x="0" y="2268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11" r="-1" b="-11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3437504" y="5183285"/>
            <a:ext cx="2057288" cy="1275829"/>
            <a:chOff x="0" y="0"/>
            <a:chExt cx="3657402" cy="2268140"/>
          </a:xfrm>
        </p:grpSpPr>
        <p:sp>
          <p:nvSpPr>
            <p:cNvPr id="46" name="Freeform 46" descr="preencoded.png"/>
            <p:cNvSpPr/>
            <p:nvPr/>
          </p:nvSpPr>
          <p:spPr>
            <a:xfrm>
              <a:off x="0" y="0"/>
              <a:ext cx="3657346" cy="2268093"/>
            </a:xfrm>
            <a:custGeom>
              <a:avLst/>
              <a:gdLst/>
              <a:ahLst/>
              <a:cxnLst/>
              <a:rect l="l" t="t" r="r" b="b"/>
              <a:pathLst>
                <a:path w="3657346" h="2268093">
                  <a:moveTo>
                    <a:pt x="0" y="0"/>
                  </a:moveTo>
                  <a:lnTo>
                    <a:pt x="3657346" y="0"/>
                  </a:lnTo>
                  <a:lnTo>
                    <a:pt x="3657346" y="2268093"/>
                  </a:lnTo>
                  <a:lnTo>
                    <a:pt x="0" y="22680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11" r="-1" b="-11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2541129" y="7382033"/>
            <a:ext cx="12971933" cy="20426"/>
            <a:chOff x="0" y="0"/>
            <a:chExt cx="23061215" cy="36313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23061168" cy="36322"/>
            </a:xfrm>
            <a:custGeom>
              <a:avLst/>
              <a:gdLst/>
              <a:ahLst/>
              <a:cxnLst/>
              <a:rect l="l" t="t" r="r" b="b"/>
              <a:pathLst>
                <a:path w="23061168" h="36322">
                  <a:moveTo>
                    <a:pt x="0" y="0"/>
                  </a:moveTo>
                  <a:lnTo>
                    <a:pt x="23061168" y="0"/>
                  </a:lnTo>
                  <a:lnTo>
                    <a:pt x="23061168" y="36322"/>
                  </a:lnTo>
                  <a:lnTo>
                    <a:pt x="0" y="36322"/>
                  </a:lnTo>
                  <a:close/>
                </a:path>
              </a:pathLst>
            </a:custGeom>
            <a:solidFill>
              <a:srgbClr val="39393C">
                <a:alpha val="24706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2541129" y="7575121"/>
            <a:ext cx="3937546" cy="132829"/>
            <a:chOff x="0" y="0"/>
            <a:chExt cx="7000082" cy="236140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7000113" cy="236093"/>
            </a:xfrm>
            <a:custGeom>
              <a:avLst/>
              <a:gdLst/>
              <a:ahLst/>
              <a:cxnLst/>
              <a:rect l="l" t="t" r="r" b="b"/>
              <a:pathLst>
                <a:path w="7000113" h="236093">
                  <a:moveTo>
                    <a:pt x="0" y="28321"/>
                  </a:moveTo>
                  <a:cubicBezTo>
                    <a:pt x="0" y="12700"/>
                    <a:pt x="12700" y="0"/>
                    <a:pt x="28321" y="0"/>
                  </a:cubicBezTo>
                  <a:lnTo>
                    <a:pt x="6971792" y="0"/>
                  </a:lnTo>
                  <a:cubicBezTo>
                    <a:pt x="6987413" y="0"/>
                    <a:pt x="7000113" y="12700"/>
                    <a:pt x="7000113" y="28321"/>
                  </a:cubicBezTo>
                  <a:lnTo>
                    <a:pt x="7000113" y="207772"/>
                  </a:lnTo>
                  <a:cubicBezTo>
                    <a:pt x="7000113" y="223393"/>
                    <a:pt x="6987413" y="236093"/>
                    <a:pt x="6971792" y="236093"/>
                  </a:cubicBezTo>
                  <a:lnTo>
                    <a:pt x="28321" y="236093"/>
                  </a:lnTo>
                  <a:cubicBezTo>
                    <a:pt x="12700" y="236093"/>
                    <a:pt x="0" y="223393"/>
                    <a:pt x="0" y="207772"/>
                  </a:cubicBezTo>
                  <a:close/>
                </a:path>
              </a:pathLst>
            </a:custGeom>
            <a:solidFill>
              <a:srgbClr val="E0E0E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2541129" y="7575121"/>
            <a:ext cx="2953160" cy="132829"/>
            <a:chOff x="0" y="0"/>
            <a:chExt cx="5250062" cy="236140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5250053" cy="236093"/>
            </a:xfrm>
            <a:custGeom>
              <a:avLst/>
              <a:gdLst/>
              <a:ahLst/>
              <a:cxnLst/>
              <a:rect l="l" t="t" r="r" b="b"/>
              <a:pathLst>
                <a:path w="5250053" h="236093">
                  <a:moveTo>
                    <a:pt x="0" y="28321"/>
                  </a:moveTo>
                  <a:cubicBezTo>
                    <a:pt x="0" y="12700"/>
                    <a:pt x="12700" y="0"/>
                    <a:pt x="28321" y="0"/>
                  </a:cubicBezTo>
                  <a:lnTo>
                    <a:pt x="5221732" y="0"/>
                  </a:lnTo>
                  <a:cubicBezTo>
                    <a:pt x="5237353" y="0"/>
                    <a:pt x="5250053" y="12700"/>
                    <a:pt x="5250053" y="28321"/>
                  </a:cubicBezTo>
                  <a:lnTo>
                    <a:pt x="5250053" y="207772"/>
                  </a:lnTo>
                  <a:cubicBezTo>
                    <a:pt x="5250053" y="223393"/>
                    <a:pt x="5237353" y="236093"/>
                    <a:pt x="5221732" y="236093"/>
                  </a:cubicBezTo>
                  <a:lnTo>
                    <a:pt x="28321" y="236093"/>
                  </a:lnTo>
                  <a:cubicBezTo>
                    <a:pt x="12700" y="236093"/>
                    <a:pt x="0" y="223393"/>
                    <a:pt x="0" y="207772"/>
                  </a:cubicBezTo>
                  <a:close/>
                </a:path>
              </a:pathLst>
            </a:custGeom>
            <a:solidFill>
              <a:srgbClr val="101014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3" name="TextBox 53"/>
          <p:cNvSpPr txBox="1"/>
          <p:nvPr/>
        </p:nvSpPr>
        <p:spPr>
          <a:xfrm>
            <a:off x="6558372" y="7594171"/>
            <a:ext cx="635486" cy="156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1"/>
              </a:lnSpc>
            </a:pPr>
            <a:r>
              <a:rPr lang="en-US" sz="1500" b="1" dirty="0">
                <a:solidFill>
                  <a:srgbClr val="39393C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75</a:t>
            </a:r>
            <a:r>
              <a:rPr lang="en-US" sz="2000" b="1" dirty="0">
                <a:solidFill>
                  <a:srgbClr val="39393C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%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2541129" y="7840780"/>
            <a:ext cx="3468930" cy="30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2"/>
              </a:lnSpc>
            </a:pPr>
            <a:r>
              <a:rPr lang="en-US" sz="2000" b="1">
                <a:solidFill>
                  <a:srgbClr val="39393C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Subscription SaaS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2522912" y="8182272"/>
            <a:ext cx="4235351" cy="941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sz="200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Primary revenue from hospital annual or per-patient subscriptions for platform access.</a:t>
            </a:r>
          </a:p>
        </p:txBody>
      </p:sp>
      <p:grpSp>
        <p:nvGrpSpPr>
          <p:cNvPr id="56" name="Group 56"/>
          <p:cNvGrpSpPr/>
          <p:nvPr/>
        </p:nvGrpSpPr>
        <p:grpSpPr>
          <a:xfrm>
            <a:off x="6909309" y="7575121"/>
            <a:ext cx="3948596" cy="132829"/>
            <a:chOff x="0" y="0"/>
            <a:chExt cx="7019727" cy="23614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7019671" cy="236093"/>
            </a:xfrm>
            <a:custGeom>
              <a:avLst/>
              <a:gdLst/>
              <a:ahLst/>
              <a:cxnLst/>
              <a:rect l="l" t="t" r="r" b="b"/>
              <a:pathLst>
                <a:path w="7019671" h="236093">
                  <a:moveTo>
                    <a:pt x="0" y="28321"/>
                  </a:moveTo>
                  <a:cubicBezTo>
                    <a:pt x="0" y="12700"/>
                    <a:pt x="12700" y="0"/>
                    <a:pt x="28321" y="0"/>
                  </a:cubicBezTo>
                  <a:lnTo>
                    <a:pt x="6991350" y="0"/>
                  </a:lnTo>
                  <a:cubicBezTo>
                    <a:pt x="7006971" y="0"/>
                    <a:pt x="7019671" y="12700"/>
                    <a:pt x="7019671" y="28321"/>
                  </a:cubicBezTo>
                  <a:lnTo>
                    <a:pt x="7019671" y="207772"/>
                  </a:lnTo>
                  <a:cubicBezTo>
                    <a:pt x="7019671" y="223393"/>
                    <a:pt x="7006971" y="236093"/>
                    <a:pt x="6991350" y="236093"/>
                  </a:cubicBezTo>
                  <a:lnTo>
                    <a:pt x="28321" y="236093"/>
                  </a:lnTo>
                  <a:cubicBezTo>
                    <a:pt x="12700" y="236093"/>
                    <a:pt x="0" y="223393"/>
                    <a:pt x="0" y="207772"/>
                  </a:cubicBezTo>
                  <a:close/>
                </a:path>
              </a:pathLst>
            </a:custGeom>
            <a:solidFill>
              <a:srgbClr val="E0E0E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6909309" y="7575121"/>
            <a:ext cx="592262" cy="132829"/>
            <a:chOff x="0" y="0"/>
            <a:chExt cx="1052910" cy="236140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1052830" cy="236093"/>
            </a:xfrm>
            <a:custGeom>
              <a:avLst/>
              <a:gdLst/>
              <a:ahLst/>
              <a:cxnLst/>
              <a:rect l="l" t="t" r="r" b="b"/>
              <a:pathLst>
                <a:path w="1052830" h="236093">
                  <a:moveTo>
                    <a:pt x="0" y="28321"/>
                  </a:moveTo>
                  <a:cubicBezTo>
                    <a:pt x="0" y="12700"/>
                    <a:pt x="12700" y="0"/>
                    <a:pt x="28321" y="0"/>
                  </a:cubicBezTo>
                  <a:lnTo>
                    <a:pt x="1024509" y="0"/>
                  </a:lnTo>
                  <a:cubicBezTo>
                    <a:pt x="1040130" y="0"/>
                    <a:pt x="1052830" y="12700"/>
                    <a:pt x="1052830" y="28321"/>
                  </a:cubicBezTo>
                  <a:lnTo>
                    <a:pt x="1052830" y="207772"/>
                  </a:lnTo>
                  <a:cubicBezTo>
                    <a:pt x="1052830" y="223393"/>
                    <a:pt x="1040130" y="236093"/>
                    <a:pt x="1024509" y="236093"/>
                  </a:cubicBezTo>
                  <a:lnTo>
                    <a:pt x="28321" y="236093"/>
                  </a:lnTo>
                  <a:cubicBezTo>
                    <a:pt x="12700" y="236093"/>
                    <a:pt x="0" y="223393"/>
                    <a:pt x="0" y="207772"/>
                  </a:cubicBezTo>
                  <a:close/>
                </a:path>
              </a:pathLst>
            </a:custGeom>
            <a:solidFill>
              <a:srgbClr val="101014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0" name="TextBox 60"/>
          <p:cNvSpPr txBox="1"/>
          <p:nvPr/>
        </p:nvSpPr>
        <p:spPr>
          <a:xfrm>
            <a:off x="10937603" y="7594171"/>
            <a:ext cx="635486" cy="141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1"/>
              </a:lnSpc>
            </a:pPr>
            <a:r>
              <a:rPr lang="en-US" sz="1500" b="1" dirty="0">
                <a:solidFill>
                  <a:srgbClr val="39393C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15%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6909309" y="7840780"/>
            <a:ext cx="2877276" cy="30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2"/>
              </a:lnSpc>
            </a:pPr>
            <a:r>
              <a:rPr lang="en-US" sz="2000" b="1">
                <a:solidFill>
                  <a:srgbClr val="39393C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Licensing/API Access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6973157" y="8115300"/>
            <a:ext cx="4235463" cy="941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sz="200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Revenue from third-party health-tech companies integrating our predictive engine into their systems.</a:t>
            </a:r>
          </a:p>
        </p:txBody>
      </p:sp>
      <p:grpSp>
        <p:nvGrpSpPr>
          <p:cNvPr id="63" name="Group 63"/>
          <p:cNvGrpSpPr/>
          <p:nvPr/>
        </p:nvGrpSpPr>
        <p:grpSpPr>
          <a:xfrm>
            <a:off x="11277600" y="7575121"/>
            <a:ext cx="3922365" cy="132829"/>
            <a:chOff x="0" y="0"/>
            <a:chExt cx="6973093" cy="236140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6973062" cy="236093"/>
            </a:xfrm>
            <a:custGeom>
              <a:avLst/>
              <a:gdLst/>
              <a:ahLst/>
              <a:cxnLst/>
              <a:rect l="l" t="t" r="r" b="b"/>
              <a:pathLst>
                <a:path w="6973062" h="236093">
                  <a:moveTo>
                    <a:pt x="0" y="28321"/>
                  </a:moveTo>
                  <a:cubicBezTo>
                    <a:pt x="0" y="12700"/>
                    <a:pt x="12700" y="0"/>
                    <a:pt x="28321" y="0"/>
                  </a:cubicBezTo>
                  <a:lnTo>
                    <a:pt x="6944740" y="0"/>
                  </a:lnTo>
                  <a:cubicBezTo>
                    <a:pt x="6960362" y="0"/>
                    <a:pt x="6973062" y="12700"/>
                    <a:pt x="6973062" y="28321"/>
                  </a:cubicBezTo>
                  <a:lnTo>
                    <a:pt x="6973062" y="207772"/>
                  </a:lnTo>
                  <a:cubicBezTo>
                    <a:pt x="6973062" y="223393"/>
                    <a:pt x="6960362" y="236093"/>
                    <a:pt x="6944740" y="236093"/>
                  </a:cubicBezTo>
                  <a:lnTo>
                    <a:pt x="28321" y="236093"/>
                  </a:lnTo>
                  <a:cubicBezTo>
                    <a:pt x="12700" y="236093"/>
                    <a:pt x="0" y="223393"/>
                    <a:pt x="0" y="207772"/>
                  </a:cubicBezTo>
                  <a:close/>
                </a:path>
              </a:pathLst>
            </a:custGeom>
            <a:solidFill>
              <a:srgbClr val="E0E0E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11277600" y="7575121"/>
            <a:ext cx="392237" cy="132829"/>
            <a:chOff x="0" y="0"/>
            <a:chExt cx="697310" cy="236140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697230" cy="236093"/>
            </a:xfrm>
            <a:custGeom>
              <a:avLst/>
              <a:gdLst/>
              <a:ahLst/>
              <a:cxnLst/>
              <a:rect l="l" t="t" r="r" b="b"/>
              <a:pathLst>
                <a:path w="697230" h="236093">
                  <a:moveTo>
                    <a:pt x="0" y="28321"/>
                  </a:moveTo>
                  <a:cubicBezTo>
                    <a:pt x="0" y="12700"/>
                    <a:pt x="12700" y="0"/>
                    <a:pt x="28321" y="0"/>
                  </a:cubicBezTo>
                  <a:lnTo>
                    <a:pt x="668909" y="0"/>
                  </a:lnTo>
                  <a:cubicBezTo>
                    <a:pt x="684530" y="0"/>
                    <a:pt x="697230" y="12700"/>
                    <a:pt x="697230" y="28321"/>
                  </a:cubicBezTo>
                  <a:lnTo>
                    <a:pt x="697230" y="207772"/>
                  </a:lnTo>
                  <a:cubicBezTo>
                    <a:pt x="697230" y="223393"/>
                    <a:pt x="684530" y="236093"/>
                    <a:pt x="668909" y="236093"/>
                  </a:cubicBezTo>
                  <a:lnTo>
                    <a:pt x="28321" y="236093"/>
                  </a:lnTo>
                  <a:cubicBezTo>
                    <a:pt x="12700" y="236093"/>
                    <a:pt x="0" y="223393"/>
                    <a:pt x="0" y="207772"/>
                  </a:cubicBezTo>
                  <a:close/>
                </a:path>
              </a:pathLst>
            </a:custGeom>
            <a:solidFill>
              <a:srgbClr val="101014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7" name="TextBox 67"/>
          <p:cNvSpPr txBox="1"/>
          <p:nvPr/>
        </p:nvSpPr>
        <p:spPr>
          <a:xfrm>
            <a:off x="15362194" y="7578543"/>
            <a:ext cx="635486" cy="141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1"/>
              </a:lnSpc>
            </a:pPr>
            <a:r>
              <a:rPr lang="en-US" sz="1500" b="1" dirty="0">
                <a:solidFill>
                  <a:srgbClr val="39393C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10%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1277600" y="7840780"/>
            <a:ext cx="3422668" cy="30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2"/>
              </a:lnSpc>
            </a:pPr>
            <a:r>
              <a:rPr lang="en-US" sz="2000" b="1">
                <a:solidFill>
                  <a:srgbClr val="39393C"/>
                </a:solidFill>
                <a:latin typeface="Times New Roman" panose="02020603050405020304" pitchFamily="18" charset="0"/>
                <a:ea typeface="Playfair Display Bold"/>
                <a:cs typeface="Times New Roman" panose="02020603050405020304" pitchFamily="18" charset="0"/>
                <a:sym typeface="Playfair Display Bold"/>
              </a:rPr>
              <a:t>Research Collaborations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11277600" y="8115300"/>
            <a:ext cx="4235351" cy="941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4"/>
              </a:lnSpc>
            </a:pPr>
            <a:r>
              <a:rPr lang="en-US" sz="2000">
                <a:solidFill>
                  <a:srgbClr val="39393C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Funding from pharmaceutical and academic partners for specialized clinical validation studies.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348</TotalTime>
  <Words>741</Words>
  <Application>Microsoft Office PowerPoint</Application>
  <PresentationFormat>Custom</PresentationFormat>
  <Paragraphs>83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 Light</vt:lpstr>
      <vt:lpstr>Times New Roman</vt:lpstr>
      <vt:lpstr>Calibri</vt:lpstr>
      <vt:lpstr>Arial</vt:lpstr>
      <vt:lpstr>Calibri (MS)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Feasibility: The solution seamlessly integrates with standard hospital data formats (EHR, genomic, and imaging data). Scalable for both advanced hospital infrastructure and low-resource healthcare setups. Built with regulatory-ready explainability</dc:title>
  <dc:creator>Sharda Kumari Sharma</dc:creator>
  <cp:lastModifiedBy>Sharda Kumari Sharma</cp:lastModifiedBy>
  <cp:revision>17</cp:revision>
  <dcterms:created xsi:type="dcterms:W3CDTF">2006-08-16T00:00:00Z</dcterms:created>
  <dcterms:modified xsi:type="dcterms:W3CDTF">2025-11-07T07:17:51Z</dcterms:modified>
  <dc:identifier>DAG1H7e6u7w</dc:identifier>
</cp:coreProperties>
</file>

<file path=docProps/thumbnail.jpeg>
</file>